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12">
          <p15:clr>
            <a:srgbClr val="A4A3A4"/>
          </p15:clr>
        </p15:guide>
        <p15:guide id="2" pos="144">
          <p15:clr>
            <a:srgbClr val="A4A3A4"/>
          </p15:clr>
        </p15:guide>
        <p15:guide id="3" orient="horz" pos="876">
          <p15:clr>
            <a:srgbClr val="A4A3A4"/>
          </p15:clr>
        </p15:guide>
      </p15:sldGuideLst>
    </p:ext>
    <p:ext uri="GoogleSlidesCustomDataVersion2">
      <go:slidesCustomData xmlns:go="http://customooxmlschemas.google.com/" r:id="rId25" roundtripDataSignature="AMtx7mgOMeCcQS2NB6XLM8eZs/RrhwFT0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12" orient="horz"/>
        <p:guide pos="144"/>
        <p:guide pos="87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5:notes"/>
          <p:cNvSpPr/>
          <p:nvPr>
            <p:ph idx="2" type="sldImg"/>
          </p:nvPr>
        </p:nvSpPr>
        <p:spPr>
          <a:xfrm>
            <a:off x="533400" y="763588"/>
            <a:ext cx="6704013"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t/>
            </a:r>
            <a:endParaRPr b="1"/>
          </a:p>
        </p:txBody>
      </p:sp>
      <p:sp>
        <p:nvSpPr>
          <p:cNvPr id="60" name="Google Shape;60;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c9efbdfcc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g2c9efbdfcc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4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79" name="Google Shape;179;p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c9efbdfcc3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87" name="Google Shape;187;g2c9efbdfcc3_0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c9efbdfcc3_0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94" name="Google Shape;194;g2c9efbdfcc3_0_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solidFill>
                  <a:srgbClr val="223366"/>
                </a:solidFill>
              </a:rPr>
              <a:t>Thank You !!</a:t>
            </a:r>
            <a:endParaRPr b="1" sz="1100">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b="1"/>
          </a:p>
        </p:txBody>
      </p:sp>
      <p:sp>
        <p:nvSpPr>
          <p:cNvPr id="80" name="Google Shape;80;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90" name="Google Shape;90;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97" name="Google Shape;97;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04" name="Google Shape;104;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11" name="Google Shape;111;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19" name="Google Shape;119;p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c9efbdfcc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2c9efbdfcc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53"/>
          <p:cNvSpPr txBox="1"/>
          <p:nvPr>
            <p:ph type="ctrTitle"/>
          </p:nvPr>
        </p:nvSpPr>
        <p:spPr>
          <a:xfrm>
            <a:off x="1143000" y="841375"/>
            <a:ext cx="6858000" cy="1790700"/>
          </a:xfrm>
          <a:prstGeom prst="rect">
            <a:avLst/>
          </a:prstGeom>
          <a:noFill/>
          <a:ln>
            <a:noFill/>
          </a:ln>
        </p:spPr>
        <p:txBody>
          <a:bodyPr anchorCtr="0" anchor="b" bIns="45700" lIns="91425" spcFirstLastPara="1" rIns="91425" wrap="square" tIns="45700">
            <a:noAutofit/>
          </a:bodyPr>
          <a:lstStyle>
            <a:lvl1pPr lvl="0" marR="0" rtl="0" algn="ctr">
              <a:lnSpc>
                <a:spcPct val="100000"/>
              </a:lnSpc>
              <a:spcBef>
                <a:spcPts val="0"/>
              </a:spcBef>
              <a:spcAft>
                <a:spcPts val="0"/>
              </a:spcAft>
              <a:buSzPts val="1400"/>
              <a:buNone/>
              <a:defRPr b="0" i="0" sz="6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5" name="Google Shape;15;p53"/>
          <p:cNvSpPr txBox="1"/>
          <p:nvPr>
            <p:ph idx="1" type="subTitle"/>
          </p:nvPr>
        </p:nvSpPr>
        <p:spPr>
          <a:xfrm>
            <a:off x="1143000" y="2701925"/>
            <a:ext cx="6858000" cy="1241425"/>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000"/>
              <a:buFont typeface="Arial"/>
              <a:buNone/>
              <a:defRPr b="0" i="0" sz="2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9pPr>
          </a:lstStyle>
          <a:p/>
        </p:txBody>
      </p:sp>
      <p:sp>
        <p:nvSpPr>
          <p:cNvPr id="16" name="Google Shape;16;p53"/>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7" name="Google Shape;17;p53"/>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8" name="Google Shape;18;p53"/>
          <p:cNvSpPr txBox="1"/>
          <p:nvPr>
            <p:ph idx="12" type="sldNum"/>
          </p:nvPr>
        </p:nvSpPr>
        <p:spPr>
          <a:xfrm>
            <a:off x="6457950" y="4767263"/>
            <a:ext cx="2057400" cy="274637"/>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3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800"/>
              <a:buFont typeface="Arial"/>
              <a:buNone/>
              <a:defRPr b="0" i="0" sz="1400" u="none" cap="none" strike="noStrike">
                <a:solidFill>
                  <a:srgbClr val="000000"/>
                </a:solidFill>
                <a:latin typeface="Arial"/>
                <a:ea typeface="Arial"/>
                <a:cs typeface="Arial"/>
                <a:sym typeface="Arial"/>
              </a:defRPr>
            </a:lvl1pPr>
          </a:lstStyle>
          <a:p/>
        </p:txBody>
      </p:sp>
      <p:sp>
        <p:nvSpPr>
          <p:cNvPr id="54" name="Google Shape;54;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 name="Shape 21"/>
        <p:cNvGrpSpPr/>
        <p:nvPr/>
      </p:nvGrpSpPr>
      <p:grpSpPr>
        <a:xfrm>
          <a:off x="0" y="0"/>
          <a:ext cx="0" cy="0"/>
          <a:chOff x="0" y="0"/>
          <a:chExt cx="0" cy="0"/>
        </a:xfrm>
      </p:grpSpPr>
      <p:sp>
        <p:nvSpPr>
          <p:cNvPr id="22" name="Google Shape;22;p3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23" name="Google Shape;23;p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24" name="Google Shape;24;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25" name="Shape 25"/>
        <p:cNvGrpSpPr/>
        <p:nvPr/>
      </p:nvGrpSpPr>
      <p:grpSpPr>
        <a:xfrm>
          <a:off x="0" y="0"/>
          <a:ext cx="0" cy="0"/>
          <a:chOff x="0" y="0"/>
          <a:chExt cx="0" cy="0"/>
        </a:xfrm>
      </p:grpSpPr>
      <p:sp>
        <p:nvSpPr>
          <p:cNvPr id="26" name="Google Shape;26;p55"/>
          <p:cNvSpPr txBox="1"/>
          <p:nvPr>
            <p:ph type="title"/>
          </p:nvPr>
        </p:nvSpPr>
        <p:spPr>
          <a:xfrm>
            <a:off x="628560" y="273780"/>
            <a:ext cx="7886430" cy="99387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7" name="Google Shape;27;p55"/>
          <p:cNvSpPr txBox="1"/>
          <p:nvPr>
            <p:ph idx="1" type="subTitle"/>
          </p:nvPr>
        </p:nvSpPr>
        <p:spPr>
          <a:xfrm>
            <a:off x="457110" y="1203390"/>
            <a:ext cx="8229330" cy="298296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56"/>
          <p:cNvSpPr txBox="1"/>
          <p:nvPr>
            <p:ph type="title"/>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SzPts val="1400"/>
              <a:buNone/>
              <a:defRPr b="0" i="0" sz="2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30" name="Google Shape;30;p56"/>
          <p:cNvSpPr txBox="1"/>
          <p:nvPr>
            <p:ph idx="1" type="body"/>
          </p:nvPr>
        </p:nvSpPr>
        <p:spPr>
          <a:xfrm>
            <a:off x="0" y="0"/>
            <a:ext cx="3000000" cy="30000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31" name="Google Shape;31;p56"/>
          <p:cNvSpPr txBox="1"/>
          <p:nvPr>
            <p:ph idx="11" type="ftr"/>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SzPts val="1400"/>
              <a:buNone/>
              <a:defRPr b="0" i="0" sz="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32" name="Google Shape;32;p56"/>
          <p:cNvSpPr txBox="1"/>
          <p:nvPr>
            <p:ph idx="10" type="dt"/>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33" name="Google Shape;33;p56"/>
          <p:cNvSpPr txBox="1"/>
          <p:nvPr>
            <p:ph idx="12" type="sldNum"/>
          </p:nvPr>
        </p:nvSpPr>
        <p:spPr>
          <a:xfrm>
            <a:off x="0" y="0"/>
            <a:ext cx="3000000" cy="300000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 name="Shape 34"/>
        <p:cNvGrpSpPr/>
        <p:nvPr/>
      </p:nvGrpSpPr>
      <p:grpSpPr>
        <a:xfrm>
          <a:off x="0" y="0"/>
          <a:ext cx="0" cy="0"/>
          <a:chOff x="0" y="0"/>
          <a:chExt cx="0" cy="0"/>
        </a:xfrm>
      </p:grpSpPr>
      <p:sp>
        <p:nvSpPr>
          <p:cNvPr id="35" name="Google Shape;35;p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36" name="Google Shape;36;p5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7" name="Google Shape;37;p5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8" name="Google Shape;38;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2">
    <p:spTree>
      <p:nvGrpSpPr>
        <p:cNvPr id="39" name="Shape 39"/>
        <p:cNvGrpSpPr/>
        <p:nvPr/>
      </p:nvGrpSpPr>
      <p:grpSpPr>
        <a:xfrm>
          <a:off x="0" y="0"/>
          <a:ext cx="0" cy="0"/>
          <a:chOff x="0" y="0"/>
          <a:chExt cx="0" cy="0"/>
        </a:xfrm>
      </p:grpSpPr>
      <p:sp>
        <p:nvSpPr>
          <p:cNvPr id="40" name="Google Shape;40;p5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41" name="Google Shape;41;p5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42" name="Google Shape;42;p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p5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9pPr>
          </a:lstStyle>
          <a:p/>
        </p:txBody>
      </p:sp>
      <p:sp>
        <p:nvSpPr>
          <p:cNvPr id="45" name="Google Shape;45;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3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9pPr>
          </a:lstStyle>
          <a:p/>
        </p:txBody>
      </p:sp>
      <p:sp>
        <p:nvSpPr>
          <p:cNvPr id="49" name="Google Shape;49;p3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50" name="Google Shape;50;p3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marR="0" rtl="0" algn="l">
              <a:lnSpc>
                <a:spcPct val="115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15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51" name="Google Shape;51;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2"/>
          <p:cNvSpPr/>
          <p:nvPr/>
        </p:nvSpPr>
        <p:spPr>
          <a:xfrm>
            <a:off x="7283428" y="62784"/>
            <a:ext cx="1109472" cy="584656"/>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descr="A close up of a sign&#10;&#10;Description automatically generated" id="7" name="Google Shape;7;p52"/>
          <p:cNvPicPr preferRelativeResize="0"/>
          <p:nvPr/>
        </p:nvPicPr>
        <p:blipFill rotWithShape="1">
          <a:blip r:embed="rId1">
            <a:alphaModFix/>
          </a:blip>
          <a:srcRect b="0" l="0" r="0" t="0"/>
          <a:stretch/>
        </p:blipFill>
        <p:spPr>
          <a:xfrm>
            <a:off x="7799751" y="88917"/>
            <a:ext cx="1233874" cy="412476"/>
          </a:xfrm>
          <a:prstGeom prst="rect">
            <a:avLst/>
          </a:prstGeom>
          <a:noFill/>
          <a:ln>
            <a:noFill/>
          </a:ln>
        </p:spPr>
      </p:pic>
      <p:sp>
        <p:nvSpPr>
          <p:cNvPr id="8" name="Google Shape;8;p52"/>
          <p:cNvSpPr/>
          <p:nvPr/>
        </p:nvSpPr>
        <p:spPr>
          <a:xfrm>
            <a:off x="7594600" y="82567"/>
            <a:ext cx="165100" cy="412476"/>
          </a:xfrm>
          <a:prstGeom prst="rect">
            <a:avLst/>
          </a:prstGeom>
          <a:solidFill>
            <a:srgbClr val="84191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 name="Google Shape;9;p52"/>
          <p:cNvSpPr/>
          <p:nvPr/>
        </p:nvSpPr>
        <p:spPr>
          <a:xfrm>
            <a:off x="7440249" y="82567"/>
            <a:ext cx="103551" cy="412476"/>
          </a:xfrm>
          <a:prstGeom prst="rect">
            <a:avLst/>
          </a:prstGeom>
          <a:solidFill>
            <a:srgbClr val="2132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 name="Google Shape;10;p52"/>
          <p:cNvSpPr/>
          <p:nvPr/>
        </p:nvSpPr>
        <p:spPr>
          <a:xfrm>
            <a:off x="0" y="5086350"/>
            <a:ext cx="9144000" cy="69850"/>
          </a:xfrm>
          <a:prstGeom prst="rect">
            <a:avLst/>
          </a:prstGeom>
          <a:solidFill>
            <a:srgbClr val="2132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 name="Google Shape;11;p52"/>
          <p:cNvSpPr/>
          <p:nvPr/>
        </p:nvSpPr>
        <p:spPr>
          <a:xfrm>
            <a:off x="0" y="88917"/>
            <a:ext cx="7283428" cy="406126"/>
          </a:xfrm>
          <a:prstGeom prst="rect">
            <a:avLst/>
          </a:prstGeom>
          <a:solidFill>
            <a:srgbClr val="213264"/>
          </a:solidFill>
          <a:ln cap="flat" cmpd="sng" w="25400">
            <a:solidFill>
              <a:srgbClr val="21326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 name="Google Shape;12;p52"/>
          <p:cNvSpPr txBox="1"/>
          <p:nvPr/>
        </p:nvSpPr>
        <p:spPr>
          <a:xfrm>
            <a:off x="92480" y="105826"/>
            <a:ext cx="395374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Next Gen Employability Program</a:t>
            </a:r>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3.png"/><Relationship Id="rId6"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5"/>
          <p:cNvSpPr/>
          <p:nvPr/>
        </p:nvSpPr>
        <p:spPr>
          <a:xfrm>
            <a:off x="0" y="0"/>
            <a:ext cx="9144000" cy="5143500"/>
          </a:xfrm>
          <a:prstGeom prst="rect">
            <a:avLst/>
          </a:prstGeom>
          <a:solidFill>
            <a:srgbClr val="DFDD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descr="A white circle in the sky&#10;&#10;Description automatically generated" id="63" name="Google Shape;63;p5"/>
          <p:cNvPicPr preferRelativeResize="0"/>
          <p:nvPr/>
        </p:nvPicPr>
        <p:blipFill rotWithShape="1">
          <a:blip r:embed="rId3">
            <a:alphaModFix amt="5000"/>
          </a:blip>
          <a:srcRect b="10205" l="0" r="745" t="5928"/>
          <a:stretch/>
        </p:blipFill>
        <p:spPr>
          <a:xfrm>
            <a:off x="13063" y="-1"/>
            <a:ext cx="9130937" cy="5143501"/>
          </a:xfrm>
          <a:prstGeom prst="rect">
            <a:avLst/>
          </a:prstGeom>
          <a:noFill/>
          <a:ln>
            <a:noFill/>
          </a:ln>
        </p:spPr>
      </p:pic>
      <p:sp>
        <p:nvSpPr>
          <p:cNvPr id="64" name="Google Shape;64;p5"/>
          <p:cNvSpPr/>
          <p:nvPr/>
        </p:nvSpPr>
        <p:spPr>
          <a:xfrm>
            <a:off x="1865074" y="730897"/>
            <a:ext cx="6301139" cy="3966472"/>
          </a:xfrm>
          <a:prstGeom prst="rect">
            <a:avLst/>
          </a:prstGeom>
          <a:solidFill>
            <a:srgbClr val="213163"/>
          </a:solidFill>
          <a:ln cap="flat" cmpd="sng" w="25400">
            <a:solidFill>
              <a:srgbClr val="21316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5" name="Google Shape;65;p5"/>
          <p:cNvSpPr/>
          <p:nvPr/>
        </p:nvSpPr>
        <p:spPr>
          <a:xfrm>
            <a:off x="988684" y="1023080"/>
            <a:ext cx="6985193" cy="3451405"/>
          </a:xfrm>
          <a:prstGeom prst="rect">
            <a:avLst/>
          </a:prstGeom>
          <a:solidFill>
            <a:schemeClr val="lt1"/>
          </a:solidFill>
          <a:ln cap="flat" cmpd="sng" w="25400">
            <a:solidFill>
              <a:schemeClr val="lt1"/>
            </a:solidFill>
            <a:prstDash val="solid"/>
            <a:round/>
            <a:headEnd len="sm" w="sm" type="none"/>
            <a:tailEnd len="sm" w="sm" type="none"/>
          </a:ln>
          <a:effectLst>
            <a:outerShdw blurRad="508000" sx="105000" rotWithShape="0" algn="ctr" sy="105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6" name="Google Shape;66;p5"/>
          <p:cNvSpPr/>
          <p:nvPr/>
        </p:nvSpPr>
        <p:spPr>
          <a:xfrm>
            <a:off x="2490558" y="2787442"/>
            <a:ext cx="50564" cy="446915"/>
          </a:xfrm>
          <a:prstGeom prst="rect">
            <a:avLst/>
          </a:prstGeom>
          <a:solidFill>
            <a:srgbClr val="FFE600"/>
          </a:solidFill>
          <a:ln cap="flat" cmpd="sng" w="25400">
            <a:solidFill>
              <a:srgbClr val="FFE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7" name="Google Shape;67;p5"/>
          <p:cNvSpPr txBox="1"/>
          <p:nvPr/>
        </p:nvSpPr>
        <p:spPr>
          <a:xfrm>
            <a:off x="2029564" y="2248174"/>
            <a:ext cx="5025352"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2000" u="none" cap="none" strike="noStrike">
                <a:solidFill>
                  <a:srgbClr val="161D23"/>
                </a:solidFill>
                <a:latin typeface="Arial"/>
                <a:ea typeface="Arial"/>
                <a:cs typeface="Arial"/>
                <a:sym typeface="Arial"/>
              </a:rPr>
              <a:t>NEXT GEN EMPLOYABILITY PROGRAM</a:t>
            </a:r>
            <a:endParaRPr/>
          </a:p>
        </p:txBody>
      </p:sp>
      <p:sp>
        <p:nvSpPr>
          <p:cNvPr id="68" name="Google Shape;68;p5"/>
          <p:cNvSpPr txBox="1"/>
          <p:nvPr/>
        </p:nvSpPr>
        <p:spPr>
          <a:xfrm>
            <a:off x="2541122" y="2795733"/>
            <a:ext cx="401969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2000" u="none" cap="none" strike="noStrike">
                <a:solidFill>
                  <a:srgbClr val="161D23"/>
                </a:solidFill>
                <a:latin typeface="Arial"/>
                <a:ea typeface="Arial"/>
                <a:cs typeface="Arial"/>
                <a:sym typeface="Arial"/>
              </a:rPr>
              <a:t>Creating a future-ready workforce</a:t>
            </a:r>
            <a:endParaRPr/>
          </a:p>
        </p:txBody>
      </p:sp>
      <p:sp>
        <p:nvSpPr>
          <p:cNvPr id="69" name="Google Shape;69;p5"/>
          <p:cNvSpPr txBox="1"/>
          <p:nvPr/>
        </p:nvSpPr>
        <p:spPr>
          <a:xfrm>
            <a:off x="1003625" y="3642533"/>
            <a:ext cx="1456920" cy="27695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Arial"/>
                <a:ea typeface="Arial"/>
                <a:cs typeface="Arial"/>
                <a:sym typeface="Arial"/>
              </a:rPr>
              <a:t>Team Members</a:t>
            </a:r>
            <a:endParaRPr/>
          </a:p>
        </p:txBody>
      </p:sp>
      <p:sp>
        <p:nvSpPr>
          <p:cNvPr id="70" name="Google Shape;70;p5"/>
          <p:cNvSpPr txBox="1"/>
          <p:nvPr/>
        </p:nvSpPr>
        <p:spPr>
          <a:xfrm>
            <a:off x="1095095" y="3956068"/>
            <a:ext cx="2095554" cy="4565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100" u="none" cap="none" strike="noStrike">
                <a:solidFill>
                  <a:schemeClr val="dk1"/>
                </a:solidFill>
                <a:latin typeface="Arial"/>
                <a:ea typeface="Arial"/>
                <a:cs typeface="Arial"/>
                <a:sym typeface="Arial"/>
              </a:rPr>
              <a:t>Student Name : Alvin Roy A	</a:t>
            </a:r>
            <a:endParaRPr/>
          </a:p>
          <a:p>
            <a:pPr indent="0" lvl="0" marL="0" marR="0" rtl="0" algn="l">
              <a:lnSpc>
                <a:spcPct val="100000"/>
              </a:lnSpc>
              <a:spcBef>
                <a:spcPts val="200"/>
              </a:spcBef>
              <a:spcAft>
                <a:spcPts val="0"/>
              </a:spcAft>
              <a:buNone/>
            </a:pPr>
            <a:r>
              <a:rPr b="0" i="0" lang="en" sz="1100" u="none" cap="none" strike="noStrike">
                <a:solidFill>
                  <a:schemeClr val="dk1"/>
                </a:solidFill>
                <a:latin typeface="Arial"/>
                <a:ea typeface="Arial"/>
                <a:cs typeface="Arial"/>
                <a:sym typeface="Arial"/>
              </a:rPr>
              <a:t>Student ID : 311121104004</a:t>
            </a:r>
            <a:endParaRPr/>
          </a:p>
        </p:txBody>
      </p:sp>
      <p:cxnSp>
        <p:nvCxnSpPr>
          <p:cNvPr id="71" name="Google Shape;71;p5"/>
          <p:cNvCxnSpPr/>
          <p:nvPr/>
        </p:nvCxnSpPr>
        <p:spPr>
          <a:xfrm>
            <a:off x="1100213" y="3919492"/>
            <a:ext cx="1986613" cy="0"/>
          </a:xfrm>
          <a:prstGeom prst="straightConnector1">
            <a:avLst/>
          </a:prstGeom>
          <a:noFill/>
          <a:ln cap="flat" cmpd="sng" w="9525">
            <a:solidFill>
              <a:schemeClr val="dk1"/>
            </a:solidFill>
            <a:prstDash val="lgDashDot"/>
            <a:round/>
            <a:headEnd len="sm" w="sm" type="none"/>
            <a:tailEnd len="sm" w="sm" type="none"/>
          </a:ln>
        </p:spPr>
      </p:cxnSp>
      <p:sp>
        <p:nvSpPr>
          <p:cNvPr id="72" name="Google Shape;72;p5"/>
          <p:cNvSpPr txBox="1"/>
          <p:nvPr/>
        </p:nvSpPr>
        <p:spPr>
          <a:xfrm>
            <a:off x="5596477" y="3627293"/>
            <a:ext cx="1456920" cy="27695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Arial"/>
                <a:ea typeface="Arial"/>
                <a:cs typeface="Arial"/>
                <a:sym typeface="Arial"/>
              </a:rPr>
              <a:t>College Name</a:t>
            </a:r>
            <a:endParaRPr/>
          </a:p>
        </p:txBody>
      </p:sp>
      <p:cxnSp>
        <p:nvCxnSpPr>
          <p:cNvPr id="73" name="Google Shape;73;p5"/>
          <p:cNvCxnSpPr/>
          <p:nvPr/>
        </p:nvCxnSpPr>
        <p:spPr>
          <a:xfrm>
            <a:off x="5693065" y="3919492"/>
            <a:ext cx="1360332" cy="0"/>
          </a:xfrm>
          <a:prstGeom prst="straightConnector1">
            <a:avLst/>
          </a:prstGeom>
          <a:noFill/>
          <a:ln cap="flat" cmpd="sng" w="9525">
            <a:solidFill>
              <a:schemeClr val="dk1"/>
            </a:solidFill>
            <a:prstDash val="lgDashDot"/>
            <a:round/>
            <a:headEnd len="sm" w="sm" type="none"/>
            <a:tailEnd len="sm" w="sm" type="none"/>
          </a:ln>
        </p:spPr>
      </p:cxnSp>
      <p:sp>
        <p:nvSpPr>
          <p:cNvPr id="74" name="Google Shape;74;p5"/>
          <p:cNvSpPr txBox="1"/>
          <p:nvPr/>
        </p:nvSpPr>
        <p:spPr>
          <a:xfrm>
            <a:off x="5693356" y="3956068"/>
            <a:ext cx="2095500" cy="43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en" sz="1100">
                <a:solidFill>
                  <a:schemeClr val="dk1"/>
                </a:solidFill>
              </a:rPr>
              <a:t>Loyola ICAM College Of Engineering and Technology</a:t>
            </a:r>
            <a:endParaRPr b="0" i="0" sz="1100" u="none" cap="none" strike="noStrike">
              <a:solidFill>
                <a:schemeClr val="dk1"/>
              </a:solidFill>
              <a:latin typeface="Arial"/>
              <a:ea typeface="Arial"/>
              <a:cs typeface="Arial"/>
              <a:sym typeface="Arial"/>
            </a:endParaRPr>
          </a:p>
        </p:txBody>
      </p:sp>
      <p:pic>
        <p:nvPicPr>
          <p:cNvPr id="75" name="Google Shape;75;p5"/>
          <p:cNvPicPr preferRelativeResize="0"/>
          <p:nvPr/>
        </p:nvPicPr>
        <p:blipFill rotWithShape="1">
          <a:blip r:embed="rId4">
            <a:alphaModFix/>
          </a:blip>
          <a:srcRect b="0" l="0" r="0" t="0"/>
          <a:stretch/>
        </p:blipFill>
        <p:spPr>
          <a:xfrm>
            <a:off x="1834750" y="1249149"/>
            <a:ext cx="1146742" cy="666202"/>
          </a:xfrm>
          <a:prstGeom prst="rect">
            <a:avLst/>
          </a:prstGeom>
          <a:noFill/>
          <a:ln>
            <a:noFill/>
          </a:ln>
        </p:spPr>
      </p:pic>
      <p:pic>
        <p:nvPicPr>
          <p:cNvPr descr="A logo with people and map&#10;&#10;Description automatically generated" id="76" name="Google Shape;76;p5"/>
          <p:cNvPicPr preferRelativeResize="0"/>
          <p:nvPr/>
        </p:nvPicPr>
        <p:blipFill rotWithShape="1">
          <a:blip r:embed="rId5">
            <a:alphaModFix/>
          </a:blip>
          <a:srcRect b="0" l="0" r="0" t="0"/>
          <a:stretch/>
        </p:blipFill>
        <p:spPr>
          <a:xfrm>
            <a:off x="6461189" y="1211666"/>
            <a:ext cx="668564" cy="666202"/>
          </a:xfrm>
          <a:prstGeom prst="rect">
            <a:avLst/>
          </a:prstGeom>
          <a:noFill/>
          <a:ln>
            <a:noFill/>
          </a:ln>
        </p:spPr>
      </p:pic>
      <p:pic>
        <p:nvPicPr>
          <p:cNvPr descr="A close up of a logo&#10;&#10;Description automatically generated" id="77" name="Google Shape;77;p5"/>
          <p:cNvPicPr preferRelativeResize="0"/>
          <p:nvPr/>
        </p:nvPicPr>
        <p:blipFill rotWithShape="1">
          <a:blip r:embed="rId6">
            <a:alphaModFix/>
          </a:blip>
          <a:srcRect b="0" l="0" r="0" t="0"/>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2c9efbdfcc3_0_10"/>
          <p:cNvSpPr txBox="1"/>
          <p:nvPr>
            <p:ph type="title"/>
          </p:nvPr>
        </p:nvSpPr>
        <p:spPr>
          <a:xfrm>
            <a:off x="155850" y="613142"/>
            <a:ext cx="8832300" cy="451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Home Page</a:t>
            </a:r>
            <a:endParaRPr/>
          </a:p>
        </p:txBody>
      </p:sp>
      <p:pic>
        <p:nvPicPr>
          <p:cNvPr id="146" name="Google Shape;146;g2c9efbdfcc3_0_10"/>
          <p:cNvPicPr preferRelativeResize="0"/>
          <p:nvPr/>
        </p:nvPicPr>
        <p:blipFill>
          <a:blip r:embed="rId3">
            <a:alphaModFix/>
          </a:blip>
          <a:stretch>
            <a:fillRect/>
          </a:stretch>
        </p:blipFill>
        <p:spPr>
          <a:xfrm>
            <a:off x="0" y="902725"/>
            <a:ext cx="8988151" cy="4240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45"/>
          <p:cNvSpPr txBox="1"/>
          <p:nvPr>
            <p:ph type="title"/>
          </p:nvPr>
        </p:nvSpPr>
        <p:spPr>
          <a:xfrm>
            <a:off x="60100" y="519742"/>
            <a:ext cx="8832300" cy="451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sz="2400"/>
              <a:t>Home Page</a:t>
            </a:r>
            <a:endParaRPr sz="2400"/>
          </a:p>
        </p:txBody>
      </p:sp>
      <p:pic>
        <p:nvPicPr>
          <p:cNvPr id="152" name="Google Shape;152;p45"/>
          <p:cNvPicPr preferRelativeResize="0"/>
          <p:nvPr/>
        </p:nvPicPr>
        <p:blipFill>
          <a:blip r:embed="rId3">
            <a:alphaModFix/>
          </a:blip>
          <a:stretch>
            <a:fillRect/>
          </a:stretch>
        </p:blipFill>
        <p:spPr>
          <a:xfrm>
            <a:off x="60100" y="971550"/>
            <a:ext cx="9144002" cy="4069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46"/>
          <p:cNvSpPr txBox="1"/>
          <p:nvPr>
            <p:ph type="title"/>
          </p:nvPr>
        </p:nvSpPr>
        <p:spPr>
          <a:xfrm>
            <a:off x="478085" y="338850"/>
            <a:ext cx="7886400" cy="632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2400"/>
              <a:t>All Songs</a:t>
            </a:r>
            <a:endParaRPr sz="2400"/>
          </a:p>
        </p:txBody>
      </p:sp>
      <p:pic>
        <p:nvPicPr>
          <p:cNvPr id="158" name="Google Shape;158;p46"/>
          <p:cNvPicPr preferRelativeResize="0"/>
          <p:nvPr/>
        </p:nvPicPr>
        <p:blipFill>
          <a:blip r:embed="rId3">
            <a:alphaModFix/>
          </a:blip>
          <a:stretch>
            <a:fillRect/>
          </a:stretch>
        </p:blipFill>
        <p:spPr>
          <a:xfrm>
            <a:off x="84000" y="864025"/>
            <a:ext cx="8715673" cy="42794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47"/>
          <p:cNvSpPr txBox="1"/>
          <p:nvPr>
            <p:ph type="title"/>
          </p:nvPr>
        </p:nvSpPr>
        <p:spPr>
          <a:xfrm>
            <a:off x="560160" y="347366"/>
            <a:ext cx="7886400" cy="6243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2400"/>
              <a:t>Song Page</a:t>
            </a:r>
            <a:endParaRPr sz="2400"/>
          </a:p>
        </p:txBody>
      </p:sp>
      <p:pic>
        <p:nvPicPr>
          <p:cNvPr id="164" name="Google Shape;164;p47"/>
          <p:cNvPicPr preferRelativeResize="0"/>
          <p:nvPr/>
        </p:nvPicPr>
        <p:blipFill>
          <a:blip r:embed="rId3">
            <a:alphaModFix/>
          </a:blip>
          <a:stretch>
            <a:fillRect/>
          </a:stretch>
        </p:blipFill>
        <p:spPr>
          <a:xfrm>
            <a:off x="0" y="823125"/>
            <a:ext cx="9004850" cy="42594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48"/>
          <p:cNvSpPr txBox="1"/>
          <p:nvPr>
            <p:ph type="title"/>
          </p:nvPr>
        </p:nvSpPr>
        <p:spPr>
          <a:xfrm>
            <a:off x="628560" y="469516"/>
            <a:ext cx="7886400" cy="6495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2400"/>
              <a:t>Watch Later</a:t>
            </a:r>
            <a:endParaRPr sz="2400"/>
          </a:p>
        </p:txBody>
      </p:sp>
      <p:pic>
        <p:nvPicPr>
          <p:cNvPr id="170" name="Google Shape;170;p48"/>
          <p:cNvPicPr preferRelativeResize="0"/>
          <p:nvPr/>
        </p:nvPicPr>
        <p:blipFill>
          <a:blip r:embed="rId3">
            <a:alphaModFix/>
          </a:blip>
          <a:stretch>
            <a:fillRect/>
          </a:stretch>
        </p:blipFill>
        <p:spPr>
          <a:xfrm>
            <a:off x="-225" y="1119100"/>
            <a:ext cx="9144001" cy="39087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49"/>
          <p:cNvSpPr txBox="1"/>
          <p:nvPr>
            <p:ph type="title"/>
          </p:nvPr>
        </p:nvSpPr>
        <p:spPr>
          <a:xfrm>
            <a:off x="228603" y="530066"/>
            <a:ext cx="8421900" cy="548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2400">
                <a:solidFill>
                  <a:srgbClr val="213163"/>
                </a:solidFill>
              </a:rPr>
              <a:t>Uploading the Song</a:t>
            </a:r>
            <a:endParaRPr sz="2400"/>
          </a:p>
        </p:txBody>
      </p:sp>
      <p:pic>
        <p:nvPicPr>
          <p:cNvPr id="176" name="Google Shape;176;p49"/>
          <p:cNvPicPr preferRelativeResize="0"/>
          <p:nvPr/>
        </p:nvPicPr>
        <p:blipFill>
          <a:blip r:embed="rId3">
            <a:alphaModFix/>
          </a:blip>
          <a:stretch>
            <a:fillRect/>
          </a:stretch>
        </p:blipFill>
        <p:spPr>
          <a:xfrm>
            <a:off x="111350" y="1078050"/>
            <a:ext cx="9032651" cy="4125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50"/>
          <p:cNvSpPr txBox="1"/>
          <p:nvPr>
            <p:ph type="title"/>
          </p:nvPr>
        </p:nvSpPr>
        <p:spPr>
          <a:xfrm>
            <a:off x="2812207" y="649280"/>
            <a:ext cx="2936100" cy="322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lang="en" sz="2400">
                <a:solidFill>
                  <a:srgbClr val="213163"/>
                </a:solidFill>
              </a:rPr>
              <a:t>Search Feature</a:t>
            </a:r>
            <a:endParaRPr b="0" i="0" sz="2400" u="none" cap="none" strike="noStrike">
              <a:solidFill>
                <a:srgbClr val="000000"/>
              </a:solidFill>
              <a:latin typeface="Arial"/>
              <a:ea typeface="Arial"/>
              <a:cs typeface="Arial"/>
              <a:sym typeface="Arial"/>
            </a:endParaRPr>
          </a:p>
        </p:txBody>
      </p:sp>
      <p:cxnSp>
        <p:nvCxnSpPr>
          <p:cNvPr id="182" name="Google Shape;182;p50"/>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83" name="Google Shape;183;p50"/>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 sz="1000" u="none" cap="none" strike="noStrike">
                <a:solidFill>
                  <a:schemeClr val="dk1"/>
                </a:solidFill>
                <a:latin typeface="Arial"/>
                <a:ea typeface="Arial"/>
                <a:cs typeface="Arial"/>
                <a:sym typeface="Arial"/>
              </a:rPr>
              <a:t>Source :</a:t>
            </a:r>
            <a:endParaRPr/>
          </a:p>
        </p:txBody>
      </p:sp>
      <p:pic>
        <p:nvPicPr>
          <p:cNvPr id="184" name="Google Shape;184;p50"/>
          <p:cNvPicPr preferRelativeResize="0"/>
          <p:nvPr/>
        </p:nvPicPr>
        <p:blipFill>
          <a:blip r:embed="rId3">
            <a:alphaModFix/>
          </a:blip>
          <a:stretch>
            <a:fillRect/>
          </a:stretch>
        </p:blipFill>
        <p:spPr>
          <a:xfrm>
            <a:off x="0" y="1184150"/>
            <a:ext cx="9251077" cy="39593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2c9efbdfcc3_0_50"/>
          <p:cNvSpPr txBox="1"/>
          <p:nvPr>
            <p:ph type="title"/>
          </p:nvPr>
        </p:nvSpPr>
        <p:spPr>
          <a:xfrm>
            <a:off x="2812207" y="416730"/>
            <a:ext cx="2936100" cy="322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lang="en" sz="2400">
                <a:solidFill>
                  <a:srgbClr val="213163"/>
                </a:solidFill>
              </a:rPr>
              <a:t>Logout</a:t>
            </a:r>
            <a:endParaRPr b="0" i="0" sz="2400" u="none" cap="none" strike="noStrike">
              <a:solidFill>
                <a:srgbClr val="000000"/>
              </a:solidFill>
              <a:latin typeface="Arial"/>
              <a:ea typeface="Arial"/>
              <a:cs typeface="Arial"/>
              <a:sym typeface="Arial"/>
            </a:endParaRPr>
          </a:p>
        </p:txBody>
      </p:sp>
      <p:cxnSp>
        <p:nvCxnSpPr>
          <p:cNvPr id="190" name="Google Shape;190;g2c9efbdfcc3_0_50"/>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pic>
        <p:nvPicPr>
          <p:cNvPr id="191" name="Google Shape;191;g2c9efbdfcc3_0_50"/>
          <p:cNvPicPr preferRelativeResize="0"/>
          <p:nvPr/>
        </p:nvPicPr>
        <p:blipFill>
          <a:blip r:embed="rId3">
            <a:alphaModFix/>
          </a:blip>
          <a:stretch>
            <a:fillRect/>
          </a:stretch>
        </p:blipFill>
        <p:spPr>
          <a:xfrm>
            <a:off x="152400" y="891330"/>
            <a:ext cx="8323336" cy="366938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g2c9efbdfcc3_0_58"/>
          <p:cNvSpPr txBox="1"/>
          <p:nvPr>
            <p:ph type="title"/>
          </p:nvPr>
        </p:nvSpPr>
        <p:spPr>
          <a:xfrm>
            <a:off x="2812198" y="416725"/>
            <a:ext cx="3867000" cy="322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lang="en" sz="2400">
                <a:solidFill>
                  <a:srgbClr val="213163"/>
                </a:solidFill>
              </a:rPr>
              <a:t>Conclusion</a:t>
            </a:r>
            <a:endParaRPr b="0" i="0" sz="2400" u="none" cap="none" strike="noStrike">
              <a:solidFill>
                <a:srgbClr val="000000"/>
              </a:solidFill>
              <a:latin typeface="Arial"/>
              <a:ea typeface="Arial"/>
              <a:cs typeface="Arial"/>
              <a:sym typeface="Arial"/>
            </a:endParaRPr>
          </a:p>
        </p:txBody>
      </p:sp>
      <p:cxnSp>
        <p:nvCxnSpPr>
          <p:cNvPr id="197" name="Google Shape;197;g2c9efbdfcc3_0_58"/>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98" name="Google Shape;198;g2c9efbdfcc3_0_58"/>
          <p:cNvSpPr txBox="1"/>
          <p:nvPr/>
        </p:nvSpPr>
        <p:spPr>
          <a:xfrm>
            <a:off x="140525" y="924000"/>
            <a:ext cx="8823300" cy="398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700"/>
          </a:p>
          <a:p>
            <a:pPr indent="0" lvl="0" marL="0" rtl="0" algn="l">
              <a:spcBef>
                <a:spcPts val="0"/>
              </a:spcBef>
              <a:spcAft>
                <a:spcPts val="0"/>
              </a:spcAft>
              <a:buClr>
                <a:schemeClr val="dk1"/>
              </a:buClr>
              <a:buSzPts val="1100"/>
              <a:buFont typeface="Arial"/>
              <a:buNone/>
            </a:pPr>
            <a:r>
              <a:rPr lang="en" sz="1700"/>
              <a:t>In conclusion, the development of the music player web application promises to revolutionize how users interact with and enjoy music online. By leveraging modern web technologies and integrating with music streaming services, the application offers a seamless and intuitive platform for accessing a vast library of songs and albums. With features such as playlist management, playback controls, robust search functionality, and user profiles, the application caters to the diverse needs and preferences of music enthusiasts. Moreover, the emphasis on compatibility, usability, and performance ensures a consistent and enjoyable user experience across different devices and platforms. Through rigorous testing and user feedback, the application continues to evolve and improve, aiming to deliver a high-quality music streaming experience that enhances user satisfaction and engagement. Overall, this project represents a significant step forward in providing users with a convenient and personalized way to discover, listen to, and enjoy music online.</a:t>
            </a:r>
            <a:endParaRPr sz="1700"/>
          </a:p>
          <a:p>
            <a:pPr indent="0" lvl="0" marL="0" rtl="0" algn="l">
              <a:spcBef>
                <a:spcPts val="0"/>
              </a:spcBef>
              <a:spcAft>
                <a:spcPts val="0"/>
              </a:spcAft>
              <a:buNone/>
            </a:pPr>
            <a:r>
              <a:t/>
            </a:r>
            <a:endParaRPr sz="17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51"/>
          <p:cNvSpPr txBox="1"/>
          <p:nvPr>
            <p:ph type="title"/>
          </p:nvPr>
        </p:nvSpPr>
        <p:spPr>
          <a:xfrm>
            <a:off x="3504528" y="2334505"/>
            <a:ext cx="2149019" cy="47448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 sz="3000">
                <a:solidFill>
                  <a:srgbClr val="223366"/>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descr="A blue and white rectangle with a white border&#10;&#10;Description automatically generated" id="82" name="Google Shape;82;p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83" name="Google Shape;83;p8"/>
          <p:cNvSpPr txBox="1"/>
          <p:nvPr/>
        </p:nvSpPr>
        <p:spPr>
          <a:xfrm>
            <a:off x="2422762" y="970065"/>
            <a:ext cx="4283236" cy="433517"/>
          </a:xfrm>
          <a:prstGeom prst="rect">
            <a:avLst/>
          </a:prstGeom>
          <a:noFill/>
          <a:ln>
            <a:noFill/>
          </a:ln>
        </p:spPr>
        <p:txBody>
          <a:bodyPr anchorCtr="0" anchor="t" bIns="0" lIns="0" spcFirstLastPara="1" rIns="0" wrap="square" tIns="0">
            <a:spAutoFit/>
          </a:bodyPr>
          <a:lstStyle/>
          <a:p>
            <a:pPr indent="0" lvl="0" marL="0" marR="0" rtl="0" algn="ctr">
              <a:lnSpc>
                <a:spcPct val="196500"/>
              </a:lnSpc>
              <a:spcBef>
                <a:spcPts val="0"/>
              </a:spcBef>
              <a:spcAft>
                <a:spcPts val="0"/>
              </a:spcAft>
              <a:buNone/>
            </a:pPr>
            <a:r>
              <a:rPr b="1" i="0" lang="en" sz="2000" u="none" cap="none" strike="noStrike">
                <a:solidFill>
                  <a:srgbClr val="213164"/>
                </a:solidFill>
                <a:latin typeface="Arial"/>
                <a:ea typeface="Arial"/>
                <a:cs typeface="Arial"/>
                <a:sym typeface="Arial"/>
              </a:rPr>
              <a:t>CAPSTONE PROJECT SHOWCASE</a:t>
            </a:r>
            <a:endParaRPr/>
          </a:p>
        </p:txBody>
      </p:sp>
      <p:sp>
        <p:nvSpPr>
          <p:cNvPr id="84" name="Google Shape;84;p8"/>
          <p:cNvSpPr/>
          <p:nvPr/>
        </p:nvSpPr>
        <p:spPr>
          <a:xfrm>
            <a:off x="956310" y="3037840"/>
            <a:ext cx="7227570" cy="530626"/>
          </a:xfrm>
          <a:prstGeom prst="roundRect">
            <a:avLst>
              <a:gd fmla="val 16667" name="adj"/>
            </a:avLst>
          </a:prstGeom>
          <a:solidFill>
            <a:srgbClr val="DFDDFB"/>
          </a:solidFill>
          <a:ln cap="flat" cmpd="sng" w="25400">
            <a:solidFill>
              <a:srgbClr val="DFD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5" name="Google Shape;85;p8"/>
          <p:cNvSpPr txBox="1"/>
          <p:nvPr/>
        </p:nvSpPr>
        <p:spPr>
          <a:xfrm>
            <a:off x="1571630" y="3183633"/>
            <a:ext cx="5839143" cy="23904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None/>
            </a:pPr>
            <a:r>
              <a:rPr b="1" i="0" lang="en" sz="1600" u="none" cap="none" strike="noStrike">
                <a:solidFill>
                  <a:schemeClr val="dk1"/>
                </a:solidFill>
                <a:latin typeface="Arial"/>
                <a:ea typeface="Arial"/>
                <a:cs typeface="Arial"/>
                <a:sym typeface="Arial"/>
              </a:rPr>
              <a:t>Notes Sharing Web Application using Django Framework</a:t>
            </a:r>
            <a:endParaRPr b="0" i="0" sz="1600" u="none" cap="none" strike="noStrike">
              <a:solidFill>
                <a:schemeClr val="dk1"/>
              </a:solidFill>
              <a:latin typeface="Arial"/>
              <a:ea typeface="Arial"/>
              <a:cs typeface="Arial"/>
              <a:sym typeface="Arial"/>
            </a:endParaRPr>
          </a:p>
        </p:txBody>
      </p:sp>
      <p:sp>
        <p:nvSpPr>
          <p:cNvPr id="86" name="Google Shape;86;p8"/>
          <p:cNvSpPr txBox="1"/>
          <p:nvPr/>
        </p:nvSpPr>
        <p:spPr>
          <a:xfrm>
            <a:off x="3872230" y="2704572"/>
            <a:ext cx="1399540" cy="23904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None/>
            </a:pPr>
            <a:r>
              <a:rPr b="1" i="0" lang="en" sz="1600" u="none" cap="none" strike="noStrike">
                <a:solidFill>
                  <a:schemeClr val="lt1"/>
                </a:solidFill>
                <a:latin typeface="Arial"/>
                <a:ea typeface="Arial"/>
                <a:cs typeface="Arial"/>
                <a:sym typeface="Arial"/>
              </a:rPr>
              <a:t>Project Title</a:t>
            </a:r>
            <a:endParaRPr b="1" i="0" sz="1600" u="none" cap="none" strike="noStrike">
              <a:solidFill>
                <a:schemeClr val="lt1"/>
              </a:solidFill>
              <a:latin typeface="Arial"/>
              <a:ea typeface="Arial"/>
              <a:cs typeface="Arial"/>
              <a:sym typeface="Arial"/>
            </a:endParaRPr>
          </a:p>
        </p:txBody>
      </p:sp>
      <p:sp>
        <p:nvSpPr>
          <p:cNvPr id="87" name="Google Shape;87;p8"/>
          <p:cNvSpPr txBox="1"/>
          <p:nvPr/>
        </p:nvSpPr>
        <p:spPr>
          <a:xfrm>
            <a:off x="1276813" y="4029973"/>
            <a:ext cx="6590375" cy="51232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None/>
            </a:pPr>
            <a:r>
              <a:rPr b="0" i="0" lang="en" sz="1600" u="none" cap="none" strike="noStrike">
                <a:solidFill>
                  <a:schemeClr val="lt1"/>
                </a:solidFill>
                <a:latin typeface="Arial"/>
                <a:ea typeface="Arial"/>
                <a:cs typeface="Arial"/>
                <a:sym typeface="Arial"/>
              </a:rPr>
              <a:t>Abstract | Problem Statement | Project Overview | Proposed Solution | Technology Used | Modelling &amp; Results | Conclusion </a:t>
            </a:r>
            <a:endParaRPr b="0" i="0" sz="1600" u="none" cap="none" strike="noStrik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36"/>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Abstract</a:t>
            </a:r>
            <a:endParaRPr b="0" i="0" sz="1600" u="none" cap="none" strike="noStrike">
              <a:solidFill>
                <a:srgbClr val="000000"/>
              </a:solidFill>
              <a:latin typeface="Arial"/>
              <a:ea typeface="Arial"/>
              <a:cs typeface="Arial"/>
              <a:sym typeface="Arial"/>
            </a:endParaRPr>
          </a:p>
        </p:txBody>
      </p:sp>
      <p:cxnSp>
        <p:nvCxnSpPr>
          <p:cNvPr id="93" name="Google Shape;93;p36"/>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94" name="Google Shape;94;p36"/>
          <p:cNvSpPr txBox="1"/>
          <p:nvPr/>
        </p:nvSpPr>
        <p:spPr>
          <a:xfrm>
            <a:off x="277325" y="1348050"/>
            <a:ext cx="8248800" cy="299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solidFill>
                  <a:schemeClr val="dk1"/>
                </a:solidFill>
              </a:rPr>
              <a:t>The development of a music player web application aims to provide users with a seamless and enjoyable music listening experience directly from their web browsers. This project focuses on creating a user-friendly interface that allows users to search, browse, and play their favorite songs and playlists from an extensive music library. Key features of the application include customizable playlists, shuffle and repeat options, and the ability to create user profiles to save preferences and track listening history. The application will leverage modern web technologies such as HTML, CSS, JavaScript, Django, and APIs to integrate with music streaming services and ensure compatibility across different devices and platforms. Through this project, we aim to deliver a high-quality music player solution that enhances the user's enjoyment and convenience in accessing and enjoying music online.</a:t>
            </a:r>
            <a:endParaRPr sz="1700">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37"/>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Problem Statement</a:t>
            </a:r>
            <a:endParaRPr b="0" i="0" sz="1600" u="none" cap="none" strike="noStrike">
              <a:solidFill>
                <a:srgbClr val="000000"/>
              </a:solidFill>
              <a:latin typeface="Arial"/>
              <a:ea typeface="Arial"/>
              <a:cs typeface="Arial"/>
              <a:sym typeface="Arial"/>
            </a:endParaRPr>
          </a:p>
        </p:txBody>
      </p:sp>
      <p:cxnSp>
        <p:nvCxnSpPr>
          <p:cNvPr id="100" name="Google Shape;100;p37"/>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01" name="Google Shape;101;p37"/>
          <p:cNvSpPr txBox="1"/>
          <p:nvPr/>
        </p:nvSpPr>
        <p:spPr>
          <a:xfrm>
            <a:off x="195250" y="1224950"/>
            <a:ext cx="8809500" cy="32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t>Despite the popularity of music streaming services, many users still face challenges when accessing their favorite songs and playlists directly from their web browsers. Existing web-based music players may lack user-friendly interfaces, customization options, or compatibility across different devices and platforms. Additionally, users may encounter limitations in playlist management, search functionality, and personalized recommendations. This project aims to address these issues by developing a robust and intuitive music player web application that offers seamless music streaming, extensive customization features, and compatibility across various devices and platforms. By addressing these pain points, the goal is to provide users with an enhanced and enjoyable music listening experience online.</a:t>
            </a:r>
            <a:endParaRPr sz="1700"/>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38"/>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Project Overview</a:t>
            </a:r>
            <a:endParaRPr b="0" i="0" sz="1600" u="none" cap="none" strike="noStrike">
              <a:solidFill>
                <a:srgbClr val="000000"/>
              </a:solidFill>
              <a:latin typeface="Arial"/>
              <a:ea typeface="Arial"/>
              <a:cs typeface="Arial"/>
              <a:sym typeface="Arial"/>
            </a:endParaRPr>
          </a:p>
        </p:txBody>
      </p:sp>
      <p:cxnSp>
        <p:nvCxnSpPr>
          <p:cNvPr id="107" name="Google Shape;107;p38"/>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08" name="Google Shape;108;p38"/>
          <p:cNvSpPr txBox="1"/>
          <p:nvPr/>
        </p:nvSpPr>
        <p:spPr>
          <a:xfrm>
            <a:off x="222600" y="1183900"/>
            <a:ext cx="8153100" cy="28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Development of a user-friendly music player web application for seamless music streaming.</a:t>
            </a:r>
            <a:endParaRPr/>
          </a:p>
          <a:p>
            <a:pPr indent="0" lvl="0" marL="0" rtl="0" algn="l">
              <a:spcBef>
                <a:spcPts val="0"/>
              </a:spcBef>
              <a:spcAft>
                <a:spcPts val="0"/>
              </a:spcAft>
              <a:buClr>
                <a:schemeClr val="dk1"/>
              </a:buClr>
              <a:buSzPts val="1100"/>
              <a:buFont typeface="Arial"/>
              <a:buNone/>
            </a:pPr>
            <a:r>
              <a:rPr lang="en"/>
              <a:t>- Features include intuitive interface, playlist management, playback controls, and robust search functionality.</a:t>
            </a:r>
            <a:endParaRPr/>
          </a:p>
          <a:p>
            <a:pPr indent="0" lvl="0" marL="0" rtl="0" algn="l">
              <a:spcBef>
                <a:spcPts val="0"/>
              </a:spcBef>
              <a:spcAft>
                <a:spcPts val="0"/>
              </a:spcAft>
              <a:buClr>
                <a:schemeClr val="dk1"/>
              </a:buClr>
              <a:buSzPts val="1100"/>
              <a:buFont typeface="Arial"/>
              <a:buNone/>
            </a:pPr>
            <a:r>
              <a:rPr lang="en"/>
              <a:t>- Integration with music streaming services or APIs for access to extensive music library.</a:t>
            </a:r>
            <a:endParaRPr/>
          </a:p>
          <a:p>
            <a:pPr indent="0" lvl="0" marL="0" rtl="0" algn="l">
              <a:spcBef>
                <a:spcPts val="0"/>
              </a:spcBef>
              <a:spcAft>
                <a:spcPts val="0"/>
              </a:spcAft>
              <a:buClr>
                <a:schemeClr val="dk1"/>
              </a:buClr>
              <a:buSzPts val="1100"/>
              <a:buFont typeface="Arial"/>
              <a:buNone/>
            </a:pPr>
            <a:r>
              <a:rPr lang="en"/>
              <a:t>- Option for user profiles to save preferences and track listening history.</a:t>
            </a:r>
            <a:endParaRPr/>
          </a:p>
          <a:p>
            <a:pPr indent="0" lvl="0" marL="0" rtl="0" algn="l">
              <a:spcBef>
                <a:spcPts val="0"/>
              </a:spcBef>
              <a:spcAft>
                <a:spcPts val="0"/>
              </a:spcAft>
              <a:buClr>
                <a:schemeClr val="dk1"/>
              </a:buClr>
              <a:buSzPts val="1100"/>
              <a:buFont typeface="Arial"/>
              <a:buNone/>
            </a:pPr>
            <a:r>
              <a:rPr lang="en"/>
              <a:t>- Ensures compatibility across devices and offers customization features.</a:t>
            </a:r>
            <a:endParaRPr/>
          </a:p>
          <a:p>
            <a:pPr indent="0" lvl="0" marL="0" rtl="0" algn="l">
              <a:spcBef>
                <a:spcPts val="0"/>
              </a:spcBef>
              <a:spcAft>
                <a:spcPts val="0"/>
              </a:spcAft>
              <a:buClr>
                <a:schemeClr val="dk1"/>
              </a:buClr>
              <a:buSzPts val="1100"/>
              <a:buFont typeface="Arial"/>
              <a:buNone/>
            </a:pPr>
            <a:r>
              <a:rPr lang="en"/>
              <a:t>- Utilizes HTML, CSS, JavaScript, Django and APIs for development.</a:t>
            </a:r>
            <a:endParaRPr/>
          </a:p>
          <a:p>
            <a:pPr indent="0" lvl="0" marL="0" rtl="0" algn="l">
              <a:spcBef>
                <a:spcPts val="0"/>
              </a:spcBef>
              <a:spcAft>
                <a:spcPts val="0"/>
              </a:spcAft>
              <a:buClr>
                <a:schemeClr val="dk1"/>
              </a:buClr>
              <a:buSzPts val="1100"/>
              <a:buFont typeface="Arial"/>
              <a:buNone/>
            </a:pPr>
            <a:r>
              <a:rPr lang="en"/>
              <a:t>- Emphasizes usability, performance, and compatibility.</a:t>
            </a:r>
            <a:endParaRPr/>
          </a:p>
          <a:p>
            <a:pPr indent="0" lvl="0" marL="0" rtl="0" algn="l">
              <a:spcBef>
                <a:spcPts val="0"/>
              </a:spcBef>
              <a:spcAft>
                <a:spcPts val="0"/>
              </a:spcAft>
              <a:buClr>
                <a:schemeClr val="dk1"/>
              </a:buClr>
              <a:buSzPts val="1100"/>
              <a:buFont typeface="Arial"/>
              <a:buNone/>
            </a:pPr>
            <a:r>
              <a:rPr lang="en"/>
              <a:t>- Incorporates testing and user feedback for refinement.</a:t>
            </a:r>
            <a:endParaRPr/>
          </a:p>
          <a:p>
            <a:pPr indent="0" lvl="0" marL="0" rtl="0" algn="l">
              <a:spcBef>
                <a:spcPts val="0"/>
              </a:spcBef>
              <a:spcAft>
                <a:spcPts val="0"/>
              </a:spcAft>
              <a:buClr>
                <a:schemeClr val="dk1"/>
              </a:buClr>
              <a:buSzPts val="1100"/>
              <a:buFont typeface="Arial"/>
              <a:buNone/>
            </a:pPr>
            <a:r>
              <a:rPr lang="en"/>
              <a:t>- Aims to deliver high-quality music streaming experience online.</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39"/>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Proposed Solution</a:t>
            </a:r>
            <a:endParaRPr b="0" i="0" sz="1600" u="none" cap="none" strike="noStrike">
              <a:solidFill>
                <a:srgbClr val="000000"/>
              </a:solidFill>
              <a:latin typeface="Arial"/>
              <a:ea typeface="Arial"/>
              <a:cs typeface="Arial"/>
              <a:sym typeface="Arial"/>
            </a:endParaRPr>
          </a:p>
        </p:txBody>
      </p:sp>
      <p:sp>
        <p:nvSpPr>
          <p:cNvPr id="114" name="Google Shape;114;p39"/>
          <p:cNvSpPr txBox="1"/>
          <p:nvPr/>
        </p:nvSpPr>
        <p:spPr>
          <a:xfrm>
            <a:off x="138533" y="1102220"/>
            <a:ext cx="8866934" cy="376834"/>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 sz="1400" u="none" cap="none" strike="noStrike">
                <a:solidFill>
                  <a:srgbClr val="374151"/>
                </a:solidFill>
                <a:latin typeface="Times New Roman"/>
                <a:ea typeface="Times New Roman"/>
                <a:cs typeface="Times New Roman"/>
                <a:sym typeface="Times New Roman"/>
              </a:rPr>
              <a:t>.</a:t>
            </a:r>
            <a:endParaRPr/>
          </a:p>
        </p:txBody>
      </p:sp>
      <p:cxnSp>
        <p:nvCxnSpPr>
          <p:cNvPr id="115" name="Google Shape;115;p39"/>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16" name="Google Shape;116;p39"/>
          <p:cNvSpPr txBox="1"/>
          <p:nvPr/>
        </p:nvSpPr>
        <p:spPr>
          <a:xfrm>
            <a:off x="277325" y="1293325"/>
            <a:ext cx="7523700" cy="25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Develop a modern web interface using HTML, CSS,JavaScript and Django</a:t>
            </a:r>
            <a:endParaRPr/>
          </a:p>
          <a:p>
            <a:pPr indent="0" lvl="0" marL="0" rtl="0" algn="l">
              <a:spcBef>
                <a:spcPts val="0"/>
              </a:spcBef>
              <a:spcAft>
                <a:spcPts val="0"/>
              </a:spcAft>
              <a:buClr>
                <a:schemeClr val="dk1"/>
              </a:buClr>
              <a:buSzPts val="1100"/>
              <a:buFont typeface="Arial"/>
              <a:buNone/>
            </a:pPr>
            <a:r>
              <a:rPr lang="en"/>
              <a:t>- Integrate with music streaming services via APIs for a vast music library.</a:t>
            </a:r>
            <a:endParaRPr/>
          </a:p>
          <a:p>
            <a:pPr indent="0" lvl="0" marL="0" rtl="0" algn="l">
              <a:spcBef>
                <a:spcPts val="0"/>
              </a:spcBef>
              <a:spcAft>
                <a:spcPts val="0"/>
              </a:spcAft>
              <a:buClr>
                <a:schemeClr val="dk1"/>
              </a:buClr>
              <a:buSzPts val="1100"/>
              <a:buFont typeface="Arial"/>
              <a:buNone/>
            </a:pPr>
            <a:r>
              <a:rPr lang="en"/>
              <a:t>- Include playlist management and playback controls for user convenience.</a:t>
            </a:r>
            <a:endParaRPr/>
          </a:p>
          <a:p>
            <a:pPr indent="0" lvl="0" marL="0" rtl="0" algn="l">
              <a:spcBef>
                <a:spcPts val="0"/>
              </a:spcBef>
              <a:spcAft>
                <a:spcPts val="0"/>
              </a:spcAft>
              <a:buClr>
                <a:schemeClr val="dk1"/>
              </a:buClr>
              <a:buSzPts val="1100"/>
              <a:buFont typeface="Arial"/>
              <a:buNone/>
            </a:pPr>
            <a:r>
              <a:rPr lang="en"/>
              <a:t>- Implement robust search functionality and user profiles for customization.</a:t>
            </a:r>
            <a:endParaRPr/>
          </a:p>
          <a:p>
            <a:pPr indent="0" lvl="0" marL="0" rtl="0" algn="l">
              <a:spcBef>
                <a:spcPts val="0"/>
              </a:spcBef>
              <a:spcAft>
                <a:spcPts val="0"/>
              </a:spcAft>
              <a:buClr>
                <a:schemeClr val="dk1"/>
              </a:buClr>
              <a:buSzPts val="1100"/>
              <a:buFont typeface="Arial"/>
              <a:buNone/>
            </a:pPr>
            <a:r>
              <a:rPr lang="en"/>
              <a:t>- Ensure compatibility across devices and prioritize usability and performance.</a:t>
            </a:r>
            <a:endParaRPr/>
          </a:p>
          <a:p>
            <a:pPr indent="0" lvl="0" marL="0" rtl="0" algn="l">
              <a:spcBef>
                <a:spcPts val="0"/>
              </a:spcBef>
              <a:spcAft>
                <a:spcPts val="0"/>
              </a:spcAft>
              <a:buClr>
                <a:schemeClr val="dk1"/>
              </a:buClr>
              <a:buSzPts val="1100"/>
              <a:buFont typeface="Arial"/>
              <a:buNone/>
            </a:pPr>
            <a:r>
              <a:rPr lang="en"/>
              <a:t>- Gather user feedback for iterative improvements.</a:t>
            </a:r>
            <a:endParaRPr/>
          </a:p>
          <a:p>
            <a:pPr indent="0" lvl="0" marL="0" rtl="0" algn="l">
              <a:spcBef>
                <a:spcPts val="0"/>
              </a:spcBef>
              <a:spcAft>
                <a:spcPts val="0"/>
              </a:spcAft>
              <a:buClr>
                <a:schemeClr val="dk1"/>
              </a:buClr>
              <a:buSzPts val="1100"/>
              <a:buFont typeface="Arial"/>
              <a:buNone/>
            </a:pPr>
            <a:r>
              <a:rPr lang="en"/>
              <a:t>- Deliver a high-quality music streaming experience online.</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42"/>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Technology Used</a:t>
            </a:r>
            <a:endParaRPr b="0" i="0" sz="1600" u="none" cap="none" strike="noStrike">
              <a:solidFill>
                <a:srgbClr val="000000"/>
              </a:solidFill>
              <a:latin typeface="Arial"/>
              <a:ea typeface="Arial"/>
              <a:cs typeface="Arial"/>
              <a:sym typeface="Arial"/>
            </a:endParaRPr>
          </a:p>
        </p:txBody>
      </p:sp>
      <p:sp>
        <p:nvSpPr>
          <p:cNvPr id="122" name="Google Shape;122;p42"/>
          <p:cNvSpPr txBox="1"/>
          <p:nvPr/>
        </p:nvSpPr>
        <p:spPr>
          <a:xfrm>
            <a:off x="128063" y="1059160"/>
            <a:ext cx="5314387" cy="3790000"/>
          </a:xfrm>
          <a:prstGeom prst="rect">
            <a:avLst/>
          </a:prstGeom>
          <a:noFill/>
          <a:ln>
            <a:noFill/>
          </a:ln>
        </p:spPr>
        <p:txBody>
          <a:bodyPr anchorCtr="0" anchor="t" bIns="91425" lIns="91425" spcFirstLastPara="1" rIns="91425" wrap="square" tIns="91425">
            <a:noAutofit/>
          </a:bodyPr>
          <a:lstStyle/>
          <a:p>
            <a:pPr indent="-84454"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a:p>
            <a:pPr indent="-84454"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a:p>
            <a:pPr indent="-84454"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42"/>
          <p:cNvSpPr/>
          <p:nvPr/>
        </p:nvSpPr>
        <p:spPr>
          <a:xfrm>
            <a:off x="-84668" y="615950"/>
            <a:ext cx="8951601" cy="4064000"/>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lnTo>
                  <a:pt x="-10000" y="120000"/>
                </a:lnTo>
              </a:path>
              <a:path extrusionOk="0" fill="none" h="120000" w="120000">
                <a:moveTo>
                  <a:pt x="-10000" y="22500"/>
                </a:moveTo>
                <a:lnTo>
                  <a:pt x="-46000" y="135000"/>
                </a:lnTo>
              </a:path>
            </a:pathLst>
          </a:custGeom>
          <a:noFill/>
          <a:ln>
            <a:noFill/>
          </a:ln>
        </p:spPr>
        <p:txBody>
          <a:bodyPr anchorCtr="1" anchor="ctr" bIns="45700" lIns="91425" spcFirstLastPara="1" rIns="91425" wrap="square" tIns="45700">
            <a:noAutofit/>
          </a:bodyPr>
          <a:lstStyle/>
          <a:p>
            <a:pPr indent="0" lvl="0" marL="0" rtl="0" algn="l">
              <a:spcBef>
                <a:spcPts val="0"/>
              </a:spcBef>
              <a:spcAft>
                <a:spcPts val="0"/>
              </a:spcAft>
              <a:buNone/>
            </a:pPr>
            <a:r>
              <a:t/>
            </a:r>
            <a:endParaRPr/>
          </a:p>
        </p:txBody>
      </p:sp>
      <p:pic>
        <p:nvPicPr>
          <p:cNvPr id="124" name="Google Shape;124;p42"/>
          <p:cNvPicPr preferRelativeResize="0"/>
          <p:nvPr/>
        </p:nvPicPr>
        <p:blipFill rotWithShape="1">
          <a:blip r:embed="rId3">
            <a:alphaModFix/>
          </a:blip>
          <a:srcRect b="0" l="0" r="0" t="0"/>
          <a:stretch/>
        </p:blipFill>
        <p:spPr>
          <a:xfrm>
            <a:off x="1021171" y="1723257"/>
            <a:ext cx="2956469" cy="2573047"/>
          </a:xfrm>
          <a:prstGeom prst="rect">
            <a:avLst/>
          </a:prstGeom>
          <a:noFill/>
          <a:ln>
            <a:noFill/>
          </a:ln>
        </p:spPr>
      </p:pic>
      <p:pic>
        <p:nvPicPr>
          <p:cNvPr id="125" name="Google Shape;125;p42"/>
          <p:cNvPicPr preferRelativeResize="0"/>
          <p:nvPr/>
        </p:nvPicPr>
        <p:blipFill rotWithShape="1">
          <a:blip r:embed="rId4">
            <a:alphaModFix/>
          </a:blip>
          <a:srcRect b="0" l="0" r="0" t="0"/>
          <a:stretch/>
        </p:blipFill>
        <p:spPr>
          <a:xfrm>
            <a:off x="4564380" y="1712692"/>
            <a:ext cx="4165599" cy="2090952"/>
          </a:xfrm>
          <a:prstGeom prst="rect">
            <a:avLst/>
          </a:prstGeom>
          <a:noFill/>
          <a:ln>
            <a:noFill/>
          </a:ln>
        </p:spPr>
      </p:pic>
      <p:sp>
        <p:nvSpPr>
          <p:cNvPr id="126" name="Google Shape;126;p42"/>
          <p:cNvSpPr txBox="1"/>
          <p:nvPr/>
        </p:nvSpPr>
        <p:spPr>
          <a:xfrm>
            <a:off x="1000361" y="1361511"/>
            <a:ext cx="3318484"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Front-end</a:t>
            </a:r>
            <a:endParaRPr/>
          </a:p>
        </p:txBody>
      </p:sp>
      <p:sp>
        <p:nvSpPr>
          <p:cNvPr id="127" name="Google Shape;127;p42"/>
          <p:cNvSpPr txBox="1"/>
          <p:nvPr/>
        </p:nvSpPr>
        <p:spPr>
          <a:xfrm>
            <a:off x="4865736" y="1287522"/>
            <a:ext cx="358096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Back-end</a:t>
            </a:r>
            <a:endParaRPr/>
          </a:p>
        </p:txBody>
      </p:sp>
      <p:cxnSp>
        <p:nvCxnSpPr>
          <p:cNvPr id="128" name="Google Shape;128;p42"/>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44"/>
          <p:cNvSpPr txBox="1"/>
          <p:nvPr>
            <p:ph type="title"/>
          </p:nvPr>
        </p:nvSpPr>
        <p:spPr>
          <a:xfrm>
            <a:off x="155850" y="448992"/>
            <a:ext cx="8832300" cy="451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Sign Up</a:t>
            </a:r>
            <a:endParaRPr/>
          </a:p>
        </p:txBody>
      </p:sp>
      <p:pic>
        <p:nvPicPr>
          <p:cNvPr id="134" name="Google Shape;134;p44"/>
          <p:cNvPicPr preferRelativeResize="0"/>
          <p:nvPr/>
        </p:nvPicPr>
        <p:blipFill>
          <a:blip r:embed="rId3">
            <a:alphaModFix/>
          </a:blip>
          <a:stretch>
            <a:fillRect/>
          </a:stretch>
        </p:blipFill>
        <p:spPr>
          <a:xfrm>
            <a:off x="269550" y="821075"/>
            <a:ext cx="8776351" cy="42550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2c9efbdfcc3_0_5"/>
          <p:cNvSpPr txBox="1"/>
          <p:nvPr>
            <p:ph type="title"/>
          </p:nvPr>
        </p:nvSpPr>
        <p:spPr>
          <a:xfrm>
            <a:off x="155850" y="613142"/>
            <a:ext cx="8832300" cy="451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Login</a:t>
            </a:r>
            <a:endParaRPr/>
          </a:p>
        </p:txBody>
      </p:sp>
      <p:pic>
        <p:nvPicPr>
          <p:cNvPr id="140" name="Google Shape;140;g2c9efbdfcc3_0_5"/>
          <p:cNvPicPr preferRelativeResize="0"/>
          <p:nvPr/>
        </p:nvPicPr>
        <p:blipFill>
          <a:blip r:embed="rId3">
            <a:alphaModFix/>
          </a:blip>
          <a:stretch>
            <a:fillRect/>
          </a:stretch>
        </p:blipFill>
        <p:spPr>
          <a:xfrm>
            <a:off x="0" y="1258825"/>
            <a:ext cx="9144001" cy="3468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Dr Moinudeen Syed</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